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vml" ContentType="application/vnd.openxmlformats-officedocument.vmlDrawing"/>
  <Default Extension="jpeg" ContentType="image/jpeg"/>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embeddings/Microsoft_Equation1.bin" ContentType="application/vnd.openxmlformats-officedocument.oleObject"/>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comments/comment1.xml" ContentType="application/vnd.openxmlformats-officedocument.presentationml.comments+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71" r:id="rId12"/>
    <p:sldId id="269"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Joel McCorkel"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4962" autoAdjust="0"/>
  </p:normalViewPr>
  <p:slideViewPr>
    <p:cSldViewPr snapToGrid="0" snapToObjects="1">
      <p:cViewPr>
        <p:scale>
          <a:sx n="66" d="100"/>
          <a:sy n="66" d="100"/>
        </p:scale>
        <p:origin x="-1568" y="-5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heme" Target="theme/theme1.xml"/><Relationship Id="rId4" Type="http://schemas.openxmlformats.org/officeDocument/2006/relationships/slide" Target="slides/slide3.xml"/><Relationship Id="rId21"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commentAuthors" Target="commentAuthors.xml"/><Relationship Id="rId19"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2-07-29T20:35:54.555"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CFC49-3283-2345-8348-E8953E3773F3}" type="datetimeFigureOut">
              <a:rPr lang="en-US" smtClean="0"/>
              <a:pPr/>
              <a:t>7/30/12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65F95-59EB-1F49-977E-9E540F213B7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72474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seen on the title page, SOLARIS stands for Solar and Lunar for Absolute Reflectance Imaging Spectroradiometer.</a:t>
            </a:r>
            <a:r>
              <a:rPr lang="en-US" baseline="0" dirty="0" smtClean="0"/>
              <a:t>  It is an instrument that was developed for the Climate Absolute Radiance and Refractivity Observatory, or CLARREO.  This was a proposed climate focused mission that would have the ability to produce highly accurate and trusted climate records while detecting climate trends and improving climate prediction models.  SOLARIS is a Calibration Demonstrator System that exhibits thermal control of attenuators and the detector, design and production of optics, and depolarizer technology.</a:t>
            </a:r>
            <a:endParaRPr lang="en-US" dirty="0" smtClean="0"/>
          </a:p>
          <a:p>
            <a:endParaRPr lang="en-US" dirty="0"/>
          </a:p>
        </p:txBody>
      </p:sp>
      <p:sp>
        <p:nvSpPr>
          <p:cNvPr id="4" name="Slide Number Placeholder 3"/>
          <p:cNvSpPr>
            <a:spLocks noGrp="1"/>
          </p:cNvSpPr>
          <p:nvPr>
            <p:ph type="sldNum" sz="quarter" idx="10"/>
          </p:nvPr>
        </p:nvSpPr>
        <p:spPr/>
        <p:txBody>
          <a:bodyPr/>
          <a:lstStyle/>
          <a:p>
            <a:fld id="{0E965F95-59EB-1F49-977E-9E540F213B7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Transfer the calibration of one instrument to another instrument</a:t>
            </a:r>
          </a:p>
          <a:p>
            <a:pPr lvl="1"/>
            <a:r>
              <a:rPr lang="en-US" dirty="0" smtClean="0"/>
              <a:t>ASD reports physical units of spectral radiance (W m^-2 </a:t>
            </a:r>
            <a:r>
              <a:rPr lang="en-US" dirty="0" err="1" smtClean="0"/>
              <a:t>sr</a:t>
            </a:r>
            <a:r>
              <a:rPr lang="en-US" dirty="0" smtClean="0"/>
              <a:t>^-1 </a:t>
            </a:r>
            <a:r>
              <a:rPr lang="en-US" dirty="0" err="1" smtClean="0"/>
              <a:t>μm</a:t>
            </a:r>
            <a:r>
              <a:rPr lang="en-US" dirty="0" smtClean="0"/>
              <a:t>^-1)</a:t>
            </a:r>
          </a:p>
          <a:p>
            <a:pPr lvl="1"/>
            <a:r>
              <a:rPr lang="en-US" dirty="0" smtClean="0"/>
              <a:t>Power meter only reports a number related to the amount of light it ‘sees’</a:t>
            </a:r>
          </a:p>
          <a:p>
            <a:pPr lvl="1"/>
            <a:r>
              <a:rPr lang="en-US" dirty="0" smtClean="0"/>
              <a:t>Transfer calibration: ASD -&gt; Power meter</a:t>
            </a:r>
          </a:p>
          <a:p>
            <a:r>
              <a:rPr lang="en-US" dirty="0" smtClean="0"/>
              <a:t>Measure the same source (SIRCUS) at the same time with both instruments</a:t>
            </a:r>
          </a:p>
          <a:p>
            <a:r>
              <a:rPr lang="en-US" dirty="0" smtClean="0"/>
              <a:t>SIRCUS scans through the wavelength spectrum to characterize</a:t>
            </a:r>
            <a:r>
              <a:rPr lang="en-US" baseline="0" dirty="0" smtClean="0"/>
              <a:t> how the instruments behave for each color.</a:t>
            </a:r>
            <a:endParaRPr lang="en-US" dirty="0" smtClean="0"/>
          </a:p>
          <a:p>
            <a:r>
              <a:rPr lang="en-US" dirty="0" smtClean="0"/>
              <a:t>Now the Power Meter is on a known scale (with units of W m^-2 sr^-1 μm^-1) and this can be used to calibrate</a:t>
            </a:r>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E965F95-59EB-1F49-977E-9E540F213B74}"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191932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is this important?</a:t>
            </a:r>
            <a:r>
              <a:rPr lang="en-US" baseline="0" dirty="0" smtClean="0"/>
              <a:t> Once a calibration coefficient is determined, we can go back to our original formula and determine a radiance associated with a powermeter signal reading.  Knowing the radiance, we also know the wavelength associated with that value.  If we use the powermeter data with the calibration coefficient, we can eliminate the need for an ASD.  Doing these calibrations is not only important to calibrate the instruments but to save money on missions.  An ASD costs $72,000 where a power meter is only $2,000.  If we understand the calibration coefficients from the power meter, using an ASD to calibrate instruments can be eliminated so mission budgets can be used more efficiently.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Looking at the diagram in the top right, we can see how NIST and Goddard calibrate the laser and the transfer radiometers for the future satellite instruments. In the future we can transfer </a:t>
            </a:r>
            <a:r>
              <a:rPr lang="en-US" baseline="0" dirty="0" err="1" smtClean="0"/>
              <a:t>NIST’s</a:t>
            </a:r>
            <a:r>
              <a:rPr lang="en-US" baseline="0" dirty="0" smtClean="0"/>
              <a:t> standard Watt, the unit of optical power, to the satellite instrument via the transfer radiometer using the same method of calibration that we explored this summer with power meter  and the ASD.</a:t>
            </a:r>
          </a:p>
          <a:p>
            <a:endParaRPr lang="en-US" baseline="0" dirty="0" smtClean="0"/>
          </a:p>
        </p:txBody>
      </p:sp>
      <p:sp>
        <p:nvSpPr>
          <p:cNvPr id="4" name="Slide Number Placeholder 3"/>
          <p:cNvSpPr>
            <a:spLocks noGrp="1"/>
          </p:cNvSpPr>
          <p:nvPr>
            <p:ph type="sldNum" sz="quarter" idx="10"/>
          </p:nvPr>
        </p:nvSpPr>
        <p:spPr/>
        <p:txBody>
          <a:bodyPr/>
          <a:lstStyle/>
          <a:p>
            <a:fld id="{0E965F95-59EB-1F49-977E-9E540F213B74}"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999687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objectives this summer were to prove that thermal control could</a:t>
            </a:r>
            <a:r>
              <a:rPr lang="en-US" baseline="0" dirty="0" smtClean="0"/>
              <a:t> be reached within the detector.  It is important to have the detector as cold as possible to achieve the best measurements from SOLARIS. A second goal was to create a calibration method using SIRCUS in conjunction with an ASD.  These calibration methods which I’ll describe later will be applied in the future to transfer radiometers to further calibrate SOLARIS.</a:t>
            </a:r>
            <a:endParaRPr lang="en-US" dirty="0"/>
          </a:p>
        </p:txBody>
      </p:sp>
      <p:sp>
        <p:nvSpPr>
          <p:cNvPr id="4" name="Slide Number Placeholder 3"/>
          <p:cNvSpPr>
            <a:spLocks noGrp="1"/>
          </p:cNvSpPr>
          <p:nvPr>
            <p:ph type="sldNum" sz="quarter" idx="10"/>
          </p:nvPr>
        </p:nvSpPr>
        <p:spPr/>
        <p:txBody>
          <a:bodyPr/>
          <a:lstStyle/>
          <a:p>
            <a:fld id="{0E965F95-59EB-1F49-977E-9E540F213B7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help calibrate SOLARIS, I</a:t>
            </a:r>
            <a:r>
              <a:rPr lang="en-US" baseline="0" dirty="0" smtClean="0"/>
              <a:t> learned how to use an analytical spectral device, or an ASD.  The instrument is a field spectroradiometer that has a </a:t>
            </a:r>
            <a:r>
              <a:rPr lang="en-US" strike="sngStrike" baseline="0" dirty="0" smtClean="0"/>
              <a:t>resolution</a:t>
            </a:r>
            <a:r>
              <a:rPr lang="en-US" baseline="0" dirty="0" smtClean="0"/>
              <a:t> spectral range of 350-2500 nm to collect solar reflectance and radiance and irradiance measurements.  The field of view can be changed, depending on what you are looking to obtain.  Between measurements, a white panel is </a:t>
            </a:r>
            <a:r>
              <a:rPr lang="en-US" strike="sngStrike" baseline="0" dirty="0" smtClean="0"/>
              <a:t>looked at</a:t>
            </a:r>
            <a:r>
              <a:rPr lang="en-US" baseline="0" dirty="0" smtClean="0"/>
              <a:t> measured for reference, shown in this picture here.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[Just for your benefit: The reflectance of the white panel is “known” (0.985 reflectance for 490nm, 0.986 for 500nm, etc..). This means that the reflectance of the vegetation (the other measurements) can be calculated similar how you found the calibration of the power meter. </a:t>
            </a:r>
            <a:r>
              <a:rPr lang="en-US" baseline="0" dirty="0" err="1" smtClean="0"/>
              <a:t>Refl_veg</a:t>
            </a:r>
            <a:r>
              <a:rPr lang="en-US" baseline="0" dirty="0" smtClean="0"/>
              <a:t> = (</a:t>
            </a:r>
            <a:r>
              <a:rPr lang="en-US" baseline="0" dirty="0" err="1" smtClean="0"/>
              <a:t>signal_veg</a:t>
            </a:r>
            <a:r>
              <a:rPr lang="en-US" baseline="0" dirty="0" smtClean="0"/>
              <a:t> / </a:t>
            </a:r>
            <a:r>
              <a:rPr lang="en-US" baseline="0" dirty="0" err="1" smtClean="0"/>
              <a:t>signal_panel</a:t>
            </a:r>
            <a:r>
              <a:rPr lang="en-US" baseline="0" dirty="0" smtClean="0"/>
              <a:t>) * </a:t>
            </a:r>
            <a:r>
              <a:rPr lang="en-US" baseline="0" dirty="0" err="1" smtClean="0"/>
              <a:t>refl_panel</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0E965F95-59EB-1F49-977E-9E540F213B7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lot of what</a:t>
            </a:r>
            <a:r>
              <a:rPr lang="en-US" baseline="0" dirty="0" smtClean="0"/>
              <a:t> I have been working on in the past weeks has been detector cooling methods.  This pictures shows the detector housing opened up.  The cold casing is the housing.  The white wires connect to platinum resistance thermometers or PRTs.  There is a titanium stand in the bottom right that holds the detector.  The copper piece on the right connects to the TEC (thermal electric cooler) to cool down the instrument. We want the instrument as cool as possible to reduce dark noise in our measurements.  This machine controls the cooling.  In the top, the voltage and current are increased.  We’ve found that temperature flattens out around 9V and 4.5A.    The bottom right graph shows the change in temperature over time.  Decreases of about 20 K/hr or more are expected once voltage is increased.  When the change in temperature decreases, it is time to increase the power.  The unloaded TEC has gotten down to 173 K but when we did our measurement, D5 was</a:t>
            </a:r>
            <a:r>
              <a:rPr lang="en-US" baseline="0" dirty="0" smtClean="0"/>
              <a:t> 244K </a:t>
            </a:r>
            <a:r>
              <a:rPr lang="en-US" baseline="0" dirty="0" smtClean="0"/>
              <a:t>with everything connected.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965F95-59EB-1F49-977E-9E540F213B7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the set up created for</a:t>
            </a:r>
            <a:r>
              <a:rPr lang="en-US" baseline="0" dirty="0" smtClean="0"/>
              <a:t> the measurements.  The picture on the right shows SOLARIS with the detector attached and the ASD on the floor.  The picture on the right shows the front view with a transfer radiometer underneath SOLARIS.</a:t>
            </a:r>
            <a:endParaRPr lang="en-US" dirty="0" smtClean="0"/>
          </a:p>
          <a:p>
            <a:endParaRPr lang="en-US" dirty="0"/>
          </a:p>
        </p:txBody>
      </p:sp>
      <p:sp>
        <p:nvSpPr>
          <p:cNvPr id="4" name="Slide Number Placeholder 3"/>
          <p:cNvSpPr>
            <a:spLocks noGrp="1"/>
          </p:cNvSpPr>
          <p:nvPr>
            <p:ph type="sldNum" sz="quarter" idx="10"/>
          </p:nvPr>
        </p:nvSpPr>
        <p:spPr/>
        <p:txBody>
          <a:bodyPr/>
          <a:lstStyle/>
          <a:p>
            <a:fld id="{0E965F95-59EB-1F49-977E-9E540F213B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SOLARIS [and</a:t>
            </a:r>
            <a:r>
              <a:rPr lang="en-US" baseline="0" dirty="0" smtClean="0"/>
              <a:t> ASD, transfer radiometer were</a:t>
            </a:r>
            <a:r>
              <a:rPr lang="en-US" dirty="0" smtClean="0"/>
              <a:t>] was pointed towards this integrating sphere</a:t>
            </a:r>
            <a:r>
              <a:rPr lang="en-US" baseline="0" dirty="0" smtClean="0"/>
              <a:t> with this orange fiber optic cable from SIRCUS placed inside of it.  SIRCUS is a NIST instrument that users tunable lasers coupled into the sphere as a spectral irradiance of radiance source.  The sphere allows the laser  light rays to be distributed to all points equally by multiple scattering reflections.  The reason we use SIRCUS is to help with calibration.  SIRCUS uses lasers which we know are a constant source of light measured at a particular frequency.  By measuring these wavelengths with the radiometer, we can keep track of the current and compare it to the readings coming out from AOLARIS and the ASD.  From here, we can use the measurements of SIRCUS</a:t>
            </a:r>
            <a:r>
              <a:rPr lang="en-US" baseline="0" dirty="0" smtClean="0"/>
              <a:t> to </a:t>
            </a:r>
            <a:r>
              <a:rPr lang="en-US" baseline="0" dirty="0" smtClean="0"/>
              <a:t>calibrate the instruments like SOLARIS by transferring the calibration from the transfer radiometer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transferred the calibration from ASD-&gt;power meter, where in the future we will transfer the calibration from the transfer radiometers-&gt;SOLARIS (or other satellite instrument)]</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0E965F95-59EB-1F49-977E-9E540F213B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an example of what</a:t>
            </a:r>
            <a:r>
              <a:rPr lang="en-US" baseline="0" dirty="0" smtClean="0"/>
              <a:t> sort of data the ASD obtains [when measuring SIRCUS, in this case SIRCUS was tuned to 400 nm].  This graph comes from one of our data files from measurements taken on June 22, 2012. [On that day we scanned SIRCUS from 400 to 450 nm in 1 nm steps].</a:t>
            </a:r>
            <a:r>
              <a:rPr lang="en-US" baseline="0" dirty="0" smtClean="0"/>
              <a:t> Radiance is </a:t>
            </a:r>
            <a:r>
              <a:rPr lang="en-US" baseline="0" dirty="0" smtClean="0"/>
              <a:t>plotted against wavelength</a:t>
            </a:r>
            <a:r>
              <a:rPr lang="en-US" baseline="0" dirty="0" smtClean="0"/>
              <a:t> and </a:t>
            </a:r>
            <a:r>
              <a:rPr lang="en-US" baseline="0" dirty="0" smtClean="0"/>
              <a:t>by fitting a </a:t>
            </a:r>
            <a:r>
              <a:rPr lang="en-US" baseline="0" dirty="0" err="1" smtClean="0"/>
              <a:t>gaussian</a:t>
            </a:r>
            <a:r>
              <a:rPr lang="en-US" baseline="0" dirty="0" smtClean="0"/>
              <a:t> to the curve we can obtain the center wavelength and the peak radiance that that wavelength reaches.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E965F95-59EB-1F49-977E-9E540F213B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Wavelengths from 400 to 450 nm were analyzed and the peak radiances were plotted against those wavelengths for the ASD as seen in the top left graph.  Also, signal</a:t>
            </a:r>
            <a:r>
              <a:rPr lang="en-US" baseline="0" dirty="0" smtClean="0"/>
              <a:t> was taken from a power meter and was plotted against associated wavelengths.  In order to do a full spectral radiometric calibration, we divide the radiance from the ASD with the signal from the power meter. If the two instruments are performing similarly, we expect a calibration model to produce a flat line.  From these two plots, we can already identify similarities in the data collection from their similar curves.</a:t>
            </a:r>
            <a:endParaRPr lang="en-US" dirty="0"/>
          </a:p>
        </p:txBody>
      </p:sp>
      <p:sp>
        <p:nvSpPr>
          <p:cNvPr id="4" name="Slide Number Placeholder 3"/>
          <p:cNvSpPr>
            <a:spLocks noGrp="1"/>
          </p:cNvSpPr>
          <p:nvPr>
            <p:ph type="sldNum" sz="quarter" idx="10"/>
          </p:nvPr>
        </p:nvSpPr>
        <p:spPr/>
        <p:txBody>
          <a:bodyPr/>
          <a:lstStyle/>
          <a:p>
            <a:fld id="{0E965F95-59EB-1F49-977E-9E540F213B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doing</a:t>
            </a:r>
            <a:r>
              <a:rPr lang="en-US" baseline="0" dirty="0" smtClean="0"/>
              <a:t> the full spectral radiometric calibration, we see linear results meaning that the powermeter and ASD were operating similarly during our experiment.  From this graph, we can find what calibration coefficient is associated with particular wavelengths and radiances.</a:t>
            </a:r>
            <a:endParaRPr lang="en-US" dirty="0"/>
          </a:p>
        </p:txBody>
      </p:sp>
      <p:sp>
        <p:nvSpPr>
          <p:cNvPr id="4" name="Slide Number Placeholder 3"/>
          <p:cNvSpPr>
            <a:spLocks noGrp="1"/>
          </p:cNvSpPr>
          <p:nvPr>
            <p:ph type="sldNum" sz="quarter" idx="10"/>
          </p:nvPr>
        </p:nvSpPr>
        <p:spPr/>
        <p:txBody>
          <a:bodyPr/>
          <a:lstStyle/>
          <a:p>
            <a:fld id="{0E965F95-59EB-1F49-977E-9E540F213B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EAFBAA-4A41-474E-BE45-E8CCFBEEE2E4}" type="datetimeFigureOut">
              <a:rPr lang="en-US" smtClean="0"/>
              <a:pPr/>
              <a:t>7/30/12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4948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AFBAA-4A41-474E-BE45-E8CCFBEEE2E4}" type="datetimeFigureOut">
              <a:rPr lang="en-US" smtClean="0"/>
              <a:pPr/>
              <a:t>7/30/12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148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AFBAA-4A41-474E-BE45-E8CCFBEEE2E4}" type="datetimeFigureOut">
              <a:rPr lang="en-US" smtClean="0"/>
              <a:pPr/>
              <a:t>7/30/12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050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AFBAA-4A41-474E-BE45-E8CCFBEEE2E4}" type="datetimeFigureOut">
              <a:rPr lang="en-US" smtClean="0"/>
              <a:pPr/>
              <a:t>7/30/12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152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AFBAA-4A41-474E-BE45-E8CCFBEEE2E4}" type="datetimeFigureOut">
              <a:rPr lang="en-US" smtClean="0"/>
              <a:pPr/>
              <a:t>7/30/12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554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EAFBAA-4A41-474E-BE45-E8CCFBEEE2E4}" type="datetimeFigureOut">
              <a:rPr lang="en-US" smtClean="0"/>
              <a:pPr/>
              <a:t>7/30/12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636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EAFBAA-4A41-474E-BE45-E8CCFBEEE2E4}" type="datetimeFigureOut">
              <a:rPr lang="en-US" smtClean="0"/>
              <a:pPr/>
              <a:t>7/30/12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713202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EAFBAA-4A41-474E-BE45-E8CCFBEEE2E4}" type="datetimeFigureOut">
              <a:rPr lang="en-US" smtClean="0"/>
              <a:pPr/>
              <a:t>7/30/12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611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AFBAA-4A41-474E-BE45-E8CCFBEEE2E4}" type="datetimeFigureOut">
              <a:rPr lang="en-US" smtClean="0"/>
              <a:pPr/>
              <a:t>7/30/12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799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AFBAA-4A41-474E-BE45-E8CCFBEEE2E4}" type="datetimeFigureOut">
              <a:rPr lang="en-US" smtClean="0"/>
              <a:pPr/>
              <a:t>7/30/12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058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AFBAA-4A41-474E-BE45-E8CCFBEEE2E4}" type="datetimeFigureOut">
              <a:rPr lang="en-US" smtClean="0"/>
              <a:pPr/>
              <a:t>7/30/12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7175328"/>
      </p:ext>
    </p:extLst>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srcRect l="5122" r="3297"/>
          <a:stretch/>
        </p:blipFill>
        <p:spPr>
          <a:xfrm>
            <a:off x="0" y="-1"/>
            <a:ext cx="3445094" cy="806379"/>
          </a:xfrm>
          <a:prstGeom prst="rect">
            <a:avLst/>
          </a:prstGeom>
          <a:gradFill flip="none" rotWithShape="1">
            <a:gsLst>
              <a:gs pos="0">
                <a:schemeClr val="accent1"/>
              </a:gs>
              <a:gs pos="100000">
                <a:prstClr val="white"/>
              </a:gs>
            </a:gsLst>
            <a:lin ang="0" scaled="1"/>
            <a:tileRect/>
          </a:gradFill>
        </p:spPr>
      </p:pic>
      <p:sp>
        <p:nvSpPr>
          <p:cNvPr id="3" name="Text Placeholder 2"/>
          <p:cNvSpPr>
            <a:spLocks noGrp="1"/>
          </p:cNvSpPr>
          <p:nvPr>
            <p:ph type="body" idx="1"/>
          </p:nvPr>
        </p:nvSpPr>
        <p:spPr>
          <a:xfrm>
            <a:off x="135467" y="973668"/>
            <a:ext cx="8839200" cy="55541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2207258" y="-1"/>
            <a:ext cx="1237836" cy="806379"/>
          </a:xfrm>
          <a:prstGeom prst="rect">
            <a:avLst/>
          </a:prstGeom>
          <a:gradFill flip="none" rotWithShape="1">
            <a:gsLst>
              <a:gs pos="0">
                <a:srgbClr val="000090">
                  <a:alpha val="0"/>
                </a:srgbClr>
              </a:gs>
              <a:gs pos="76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Title Placeholder 1"/>
          <p:cNvSpPr>
            <a:spLocks noGrp="1"/>
          </p:cNvSpPr>
          <p:nvPr>
            <p:ph type="title"/>
          </p:nvPr>
        </p:nvSpPr>
        <p:spPr>
          <a:xfrm>
            <a:off x="3124199" y="0"/>
            <a:ext cx="6019799" cy="806378"/>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13" name="Rectangle 12"/>
          <p:cNvSpPr/>
          <p:nvPr userDrawn="1"/>
        </p:nvSpPr>
        <p:spPr>
          <a:xfrm>
            <a:off x="2517774" y="806378"/>
            <a:ext cx="6626223" cy="45719"/>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806306"/>
            <a:ext cx="2517774" cy="45791"/>
          </a:xfrm>
          <a:prstGeom prst="rect">
            <a:avLst/>
          </a:prstGeom>
          <a:gradFill>
            <a:gsLst>
              <a:gs pos="0">
                <a:schemeClr val="tx1"/>
              </a:gs>
              <a:gs pos="100000">
                <a:srgbClr val="00009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2517774" y="6637850"/>
            <a:ext cx="6626223" cy="219786"/>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0" y="6637867"/>
            <a:ext cx="2517774" cy="220133"/>
          </a:xfrm>
          <a:prstGeom prst="rect">
            <a:avLst/>
          </a:prstGeom>
          <a:gradFill>
            <a:gsLst>
              <a:gs pos="0">
                <a:schemeClr val="tx1"/>
              </a:gs>
              <a:gs pos="100000">
                <a:srgbClr val="00009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4" name="Date Placeholder 3"/>
          <p:cNvSpPr>
            <a:spLocks noGrp="1"/>
          </p:cNvSpPr>
          <p:nvPr>
            <p:ph type="dt" sz="half" idx="2"/>
          </p:nvPr>
        </p:nvSpPr>
        <p:spPr>
          <a:xfrm>
            <a:off x="0" y="6637867"/>
            <a:ext cx="2057400" cy="219769"/>
          </a:xfrm>
          <a:prstGeom prst="rect">
            <a:avLst/>
          </a:prstGeom>
        </p:spPr>
        <p:txBody>
          <a:bodyPr vert="horz" lIns="91440" tIns="45720" rIns="91440" bIns="45720" rtlCol="0" anchor="ctr"/>
          <a:lstStyle>
            <a:lvl1pPr algn="l">
              <a:defRPr sz="1100">
                <a:solidFill>
                  <a:srgbClr val="FFFFFF"/>
                </a:solidFill>
              </a:defRPr>
            </a:lvl1pPr>
          </a:lstStyle>
          <a:p>
            <a:r>
              <a:rPr lang="en-US" dirty="0" smtClean="0"/>
              <a:t>2 March 2012</a:t>
            </a:r>
            <a:endParaRPr lang="en-US" dirty="0"/>
          </a:p>
        </p:txBody>
      </p:sp>
      <p:sp>
        <p:nvSpPr>
          <p:cNvPr id="5" name="Footer Placeholder 4"/>
          <p:cNvSpPr>
            <a:spLocks noGrp="1"/>
          </p:cNvSpPr>
          <p:nvPr>
            <p:ph type="ftr" sz="quarter" idx="3"/>
          </p:nvPr>
        </p:nvSpPr>
        <p:spPr>
          <a:xfrm>
            <a:off x="3124200" y="6637850"/>
            <a:ext cx="2895600" cy="219786"/>
          </a:xfrm>
          <a:prstGeom prst="rect">
            <a:avLst/>
          </a:prstGeom>
        </p:spPr>
        <p:txBody>
          <a:bodyPr vert="horz" lIns="91440" tIns="45720" rIns="91440" bIns="45720" rtlCol="0" anchor="ctr"/>
          <a:lstStyle>
            <a:lvl1pPr algn="ctr">
              <a:defRPr sz="1100">
                <a:solidFill>
                  <a:srgbClr val="FFFFFF"/>
                </a:solidFill>
              </a:defRPr>
            </a:lvl1pPr>
          </a:lstStyle>
          <a:p>
            <a:endParaRPr lang="en-US" dirty="0"/>
          </a:p>
        </p:txBody>
      </p:sp>
      <p:sp>
        <p:nvSpPr>
          <p:cNvPr id="6" name="Slide Number Placeholder 5"/>
          <p:cNvSpPr>
            <a:spLocks noGrp="1"/>
          </p:cNvSpPr>
          <p:nvPr>
            <p:ph type="sldNum" sz="quarter" idx="4"/>
          </p:nvPr>
        </p:nvSpPr>
        <p:spPr>
          <a:xfrm>
            <a:off x="7010400" y="6637850"/>
            <a:ext cx="2133600" cy="220150"/>
          </a:xfrm>
          <a:prstGeom prst="rect">
            <a:avLst/>
          </a:prstGeom>
        </p:spPr>
        <p:txBody>
          <a:bodyPr vert="horz" lIns="91440" tIns="45720" rIns="91440" bIns="45720" rtlCol="0" anchor="ctr"/>
          <a:lstStyle>
            <a:lvl1pPr algn="r">
              <a:defRPr sz="1100">
                <a:solidFill>
                  <a:srgbClr val="FFFFFF"/>
                </a:solidFill>
              </a:defRPr>
            </a:lvl1pPr>
          </a:lstStyle>
          <a:p>
            <a:fld id="{58D5371C-5B99-BD4F-8096-489CF1D3EB5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3319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image" Target="../media/image17.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8.png"/><Relationship Id="rId5" Type="http://schemas.openxmlformats.org/officeDocument/2006/relationships/image" Target="../media/image9.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oleObject" Target="../embeddings/Microsoft_Equation1.bin"/><Relationship Id="rId4"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8.xml"/><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pPr algn="ctr"/>
            <a:r>
              <a:rPr lang="en-US" dirty="0" smtClean="0">
                <a:latin typeface="Calibri"/>
                <a:cs typeface="Calibri"/>
              </a:rPr>
              <a:t>Solar and Lunar for Absolute Reflectance Imaging Spectroradiometer (SOLARIS)</a:t>
            </a:r>
            <a:endParaRPr lang="en-US" dirty="0">
              <a:latin typeface="Calibri"/>
              <a:cs typeface="Calibri"/>
            </a:endParaRPr>
          </a:p>
        </p:txBody>
      </p:sp>
      <p:sp>
        <p:nvSpPr>
          <p:cNvPr id="3" name="Subtitle 2"/>
          <p:cNvSpPr>
            <a:spLocks noGrp="1"/>
          </p:cNvSpPr>
          <p:nvPr>
            <p:ph type="subTitle" idx="1"/>
          </p:nvPr>
        </p:nvSpPr>
        <p:spPr>
          <a:xfrm>
            <a:off x="1371600" y="3009900"/>
            <a:ext cx="6400800" cy="1752600"/>
          </a:xfrm>
        </p:spPr>
        <p:txBody>
          <a:bodyPr/>
          <a:lstStyle/>
          <a:p>
            <a:r>
              <a:rPr lang="en-US" dirty="0" smtClean="0"/>
              <a:t>Rachel Hetlyn, Boston University</a:t>
            </a:r>
          </a:p>
          <a:p>
            <a:r>
              <a:rPr lang="en-US" dirty="0" smtClean="0"/>
              <a:t>August 1, 2012</a:t>
            </a:r>
          </a:p>
          <a:p>
            <a:endParaRPr lang="en-US" dirty="0"/>
          </a:p>
        </p:txBody>
      </p:sp>
      <p:pic>
        <p:nvPicPr>
          <p:cNvPr id="4" name="Picture 3"/>
          <p:cNvPicPr>
            <a:picLocks noChangeAspect="1"/>
          </p:cNvPicPr>
          <p:nvPr/>
        </p:nvPicPr>
        <p:blipFill>
          <a:blip r:embed="rId2"/>
          <a:stretch>
            <a:fillRect/>
          </a:stretch>
        </p:blipFill>
        <p:spPr>
          <a:xfrm>
            <a:off x="254000" y="3911600"/>
            <a:ext cx="2235200" cy="2311400"/>
          </a:xfrm>
          <a:prstGeom prst="rect">
            <a:avLst/>
          </a:prstGeom>
        </p:spPr>
      </p:pic>
      <p:pic>
        <p:nvPicPr>
          <p:cNvPr id="5" name="Picture 4"/>
          <p:cNvPicPr>
            <a:picLocks noChangeAspect="1"/>
          </p:cNvPicPr>
          <p:nvPr/>
        </p:nvPicPr>
        <p:blipFill>
          <a:blip r:embed="rId3"/>
          <a:stretch>
            <a:fillRect/>
          </a:stretch>
        </p:blipFill>
        <p:spPr>
          <a:xfrm>
            <a:off x="6264138" y="3911600"/>
            <a:ext cx="2533923" cy="21750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2643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54399" y="0"/>
            <a:ext cx="6019799" cy="806378"/>
          </a:xfrm>
        </p:spPr>
        <p:txBody>
          <a:bodyPr/>
          <a:lstStyle/>
          <a:p>
            <a:r>
              <a:rPr lang="en-US" dirty="0" smtClean="0"/>
              <a:t>Results</a:t>
            </a:r>
            <a:endParaRPr lang="en-US" dirty="0"/>
          </a:p>
        </p:txBody>
      </p:sp>
      <p:pic>
        <p:nvPicPr>
          <p:cNvPr id="4" name="Picture 3"/>
          <p:cNvPicPr>
            <a:picLocks noChangeAspect="1"/>
          </p:cNvPicPr>
          <p:nvPr/>
        </p:nvPicPr>
        <p:blipFill>
          <a:blip r:embed="rId3"/>
          <a:stretch>
            <a:fillRect/>
          </a:stretch>
        </p:blipFill>
        <p:spPr>
          <a:xfrm>
            <a:off x="584200" y="1028700"/>
            <a:ext cx="7975600" cy="4800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1352552" y="4205079"/>
            <a:ext cx="1651000" cy="929277"/>
          </a:xfrm>
          <a:prstGeom prst="rect">
            <a:avLst/>
          </a:prstGeom>
        </p:spPr>
      </p:pic>
      <p:pic>
        <p:nvPicPr>
          <p:cNvPr id="29" name="Picture 28"/>
          <p:cNvPicPr>
            <a:picLocks noChangeAspect="1"/>
          </p:cNvPicPr>
          <p:nvPr/>
        </p:nvPicPr>
        <p:blipFill>
          <a:blip r:embed="rId4"/>
          <a:stretch>
            <a:fillRect/>
          </a:stretch>
        </p:blipFill>
        <p:spPr>
          <a:xfrm>
            <a:off x="3260726" y="2174104"/>
            <a:ext cx="2622548" cy="1562807"/>
          </a:xfrm>
          <a:prstGeom prst="rect">
            <a:avLst/>
          </a:prstGeom>
        </p:spPr>
      </p:pic>
      <p:pic>
        <p:nvPicPr>
          <p:cNvPr id="26" name="Picture 3"/>
          <p:cNvPicPr>
            <a:picLocks noChangeAspect="1" noChangeArrowheads="1"/>
          </p:cNvPicPr>
          <p:nvPr/>
        </p:nvPicPr>
        <p:blipFill rotWithShape="1">
          <a:blip r:embed="rId5"/>
          <a:srcRect b="33433"/>
          <a:stretch/>
        </p:blipFill>
        <p:spPr bwMode="auto">
          <a:xfrm>
            <a:off x="184152" y="2173423"/>
            <a:ext cx="1879600" cy="1667932"/>
          </a:xfrm>
          <a:prstGeom prst="rect">
            <a:avLst/>
          </a:prstGeom>
          <a:noFill/>
          <a:ln w="9525">
            <a:noFill/>
            <a:miter lim="800000"/>
            <a:headEnd/>
            <a:tailEnd/>
          </a:ln>
          <a:effectLst/>
        </p:spPr>
      </p:pic>
      <p:sp>
        <p:nvSpPr>
          <p:cNvPr id="2" name="Title 1"/>
          <p:cNvSpPr>
            <a:spLocks noGrp="1"/>
          </p:cNvSpPr>
          <p:nvPr>
            <p:ph type="title"/>
          </p:nvPr>
        </p:nvSpPr>
        <p:spPr>
          <a:xfrm>
            <a:off x="3467100" y="0"/>
            <a:ext cx="6019799" cy="806378"/>
          </a:xfrm>
        </p:spPr>
        <p:txBody>
          <a:bodyPr/>
          <a:lstStyle/>
          <a:p>
            <a:r>
              <a:rPr lang="en-US" dirty="0" smtClean="0"/>
              <a:t>Discussion</a:t>
            </a:r>
            <a:endParaRPr lang="en-US" dirty="0"/>
          </a:p>
        </p:txBody>
      </p:sp>
      <p:sp>
        <p:nvSpPr>
          <p:cNvPr id="15" name="Process 14"/>
          <p:cNvSpPr/>
          <p:nvPr/>
        </p:nvSpPr>
        <p:spPr>
          <a:xfrm>
            <a:off x="368300" y="1006688"/>
            <a:ext cx="1917700" cy="145711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Measure same </a:t>
            </a:r>
            <a:r>
              <a:rPr lang="en-US" dirty="0" smtClean="0"/>
              <a:t>source</a:t>
            </a:r>
            <a:r>
              <a:rPr lang="en-US" dirty="0" smtClean="0"/>
              <a:t> simultaneously </a:t>
            </a:r>
            <a:r>
              <a:rPr lang="en-US" dirty="0" smtClean="0"/>
              <a:t>with multiple instruments</a:t>
            </a:r>
            <a:endParaRPr lang="en-US" dirty="0" smtClean="0"/>
          </a:p>
        </p:txBody>
      </p:sp>
      <p:sp>
        <p:nvSpPr>
          <p:cNvPr id="16" name="Process 15"/>
          <p:cNvSpPr/>
          <p:nvPr/>
        </p:nvSpPr>
        <p:spPr>
          <a:xfrm>
            <a:off x="3511547" y="1006688"/>
            <a:ext cx="1917700" cy="122529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Process data: find Radiance and center wavelength of SIRCUS </a:t>
            </a:r>
          </a:p>
        </p:txBody>
      </p:sp>
      <p:sp>
        <p:nvSpPr>
          <p:cNvPr id="17" name="Process 16"/>
          <p:cNvSpPr/>
          <p:nvPr/>
        </p:nvSpPr>
        <p:spPr>
          <a:xfrm>
            <a:off x="6336526" y="1006688"/>
            <a:ext cx="2666998" cy="224451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Find signal from both instruments</a:t>
            </a:r>
          </a:p>
          <a:p>
            <a:pPr marL="285750" indent="-285750">
              <a:buFont typeface="Arial"/>
              <a:buChar char="•"/>
            </a:pPr>
            <a:r>
              <a:rPr lang="en-US" dirty="0" smtClean="0"/>
              <a:t>ASD gives spectral radiance</a:t>
            </a:r>
          </a:p>
          <a:p>
            <a:pPr marL="285750" indent="-285750">
              <a:buFont typeface="Arial"/>
              <a:buChar char="•"/>
            </a:pPr>
            <a:r>
              <a:rPr lang="en-US" dirty="0" smtClean="0"/>
              <a:t>Power meter gives number related to amount of light it sees</a:t>
            </a:r>
          </a:p>
          <a:p>
            <a:endParaRPr lang="en-US" dirty="0"/>
          </a:p>
        </p:txBody>
      </p:sp>
      <p:sp>
        <p:nvSpPr>
          <p:cNvPr id="18" name="Process 17"/>
          <p:cNvSpPr/>
          <p:nvPr/>
        </p:nvSpPr>
        <p:spPr>
          <a:xfrm>
            <a:off x="5670550" y="4954032"/>
            <a:ext cx="2463800" cy="161608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Relate the Power Meter signal to the radiance that ASD measured via calibration coefficient</a:t>
            </a:r>
            <a:endParaRPr lang="en-US" dirty="0"/>
          </a:p>
        </p:txBody>
      </p:sp>
      <p:sp>
        <p:nvSpPr>
          <p:cNvPr id="20" name="Process 19"/>
          <p:cNvSpPr/>
          <p:nvPr/>
        </p:nvSpPr>
        <p:spPr>
          <a:xfrm>
            <a:off x="3260726" y="5134356"/>
            <a:ext cx="1457323" cy="122529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Power meter now has calibrated output</a:t>
            </a:r>
            <a:endParaRPr lang="en-US" dirty="0"/>
          </a:p>
        </p:txBody>
      </p:sp>
      <p:sp>
        <p:nvSpPr>
          <p:cNvPr id="21" name="Right Arrow 20"/>
          <p:cNvSpPr/>
          <p:nvPr/>
        </p:nvSpPr>
        <p:spPr>
          <a:xfrm>
            <a:off x="2550544" y="1340104"/>
            <a:ext cx="60324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5670550" y="1340104"/>
            <a:ext cx="60324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a:off x="4825999" y="5529071"/>
            <a:ext cx="60324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rot="2985275">
            <a:off x="8216899" y="4869628"/>
            <a:ext cx="484632" cy="6609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9245600" y="4432300"/>
            <a:ext cx="184666" cy="369332"/>
          </a:xfrm>
          <a:prstGeom prst="rect">
            <a:avLst/>
          </a:prstGeom>
          <a:noFill/>
        </p:spPr>
        <p:txBody>
          <a:bodyPr wrap="none" rtlCol="0">
            <a:spAutoFit/>
          </a:bodyPr>
          <a:lstStyle/>
          <a:p>
            <a:endParaRPr lang="en-US" dirty="0"/>
          </a:p>
        </p:txBody>
      </p:sp>
      <p:pic>
        <p:nvPicPr>
          <p:cNvPr id="30" name="Picture 29"/>
          <p:cNvPicPr>
            <a:picLocks noChangeAspect="1"/>
          </p:cNvPicPr>
          <p:nvPr/>
        </p:nvPicPr>
        <p:blipFill>
          <a:blip r:embed="rId6"/>
          <a:stretch>
            <a:fillRect/>
          </a:stretch>
        </p:blipFill>
        <p:spPr>
          <a:xfrm>
            <a:off x="6273798" y="2997395"/>
            <a:ext cx="2767824" cy="1687919"/>
          </a:xfrm>
          <a:prstGeom prst="rect">
            <a:avLst/>
          </a:prstGeom>
        </p:spPr>
      </p:pic>
      <p:sp>
        <p:nvSpPr>
          <p:cNvPr id="31" name="Left Arrow 30"/>
          <p:cNvSpPr/>
          <p:nvPr/>
        </p:nvSpPr>
        <p:spPr>
          <a:xfrm>
            <a:off x="2550544" y="5598533"/>
            <a:ext cx="60324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rocess 31"/>
          <p:cNvSpPr/>
          <p:nvPr/>
        </p:nvSpPr>
        <p:spPr>
          <a:xfrm>
            <a:off x="184152" y="4954032"/>
            <a:ext cx="2171700" cy="161608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Method developed here will be used for prelaunch calibration of satellite sensors like </a:t>
            </a:r>
            <a:r>
              <a:rPr lang="en-US" dirty="0" smtClean="0"/>
              <a:t>CLARREO</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1716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6019799" cy="806378"/>
          </a:xfrm>
        </p:spPr>
        <p:txBody>
          <a:bodyPr/>
          <a:lstStyle/>
          <a:p>
            <a:r>
              <a:rPr lang="en-US" dirty="0" smtClean="0"/>
              <a:t>Discussion</a:t>
            </a:r>
            <a:endParaRPr lang="en-US" dirty="0"/>
          </a:p>
        </p:txBody>
      </p:sp>
      <p:pic>
        <p:nvPicPr>
          <p:cNvPr id="4" name="Picture 3"/>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35935" y="1095026"/>
            <a:ext cx="6508065" cy="3869868"/>
          </a:xfrm>
          <a:prstGeom prst="rect">
            <a:avLst/>
          </a:prstGeom>
          <a:noFill/>
          <a:ln>
            <a:noFill/>
          </a:ln>
        </p:spPr>
      </p:pic>
      <p:sp>
        <p:nvSpPr>
          <p:cNvPr id="6" name="Process 5"/>
          <p:cNvSpPr/>
          <p:nvPr/>
        </p:nvSpPr>
        <p:spPr>
          <a:xfrm>
            <a:off x="392872" y="1095026"/>
            <a:ext cx="1917700" cy="122529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Determine calibration </a:t>
            </a:r>
          </a:p>
          <a:p>
            <a:pPr algn="ctr"/>
            <a:r>
              <a:rPr lang="en-US" dirty="0" smtClean="0"/>
              <a:t>coefficient, “C”</a:t>
            </a:r>
          </a:p>
        </p:txBody>
      </p:sp>
      <p:sp>
        <p:nvSpPr>
          <p:cNvPr id="7" name="Process 6"/>
          <p:cNvSpPr/>
          <p:nvPr/>
        </p:nvSpPr>
        <p:spPr>
          <a:xfrm>
            <a:off x="392872" y="3098546"/>
            <a:ext cx="1917700" cy="122529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Find ASD radiance from: L = S*C</a:t>
            </a:r>
          </a:p>
        </p:txBody>
      </p:sp>
      <p:sp>
        <p:nvSpPr>
          <p:cNvPr id="8" name="Process 7"/>
          <p:cNvSpPr/>
          <p:nvPr/>
        </p:nvSpPr>
        <p:spPr>
          <a:xfrm>
            <a:off x="392872" y="5234307"/>
            <a:ext cx="1917700" cy="122529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Find </a:t>
            </a:r>
            <a:r>
              <a:rPr lang="en-US" dirty="0" err="1" smtClean="0"/>
              <a:t>λ</a:t>
            </a:r>
            <a:r>
              <a:rPr lang="en-US" dirty="0" smtClean="0"/>
              <a:t> from L</a:t>
            </a:r>
            <a:endParaRPr lang="en-US" dirty="0"/>
          </a:p>
        </p:txBody>
      </p:sp>
      <p:sp>
        <p:nvSpPr>
          <p:cNvPr id="9" name="Process 8"/>
          <p:cNvSpPr/>
          <p:nvPr/>
        </p:nvSpPr>
        <p:spPr>
          <a:xfrm>
            <a:off x="3247806" y="5234307"/>
            <a:ext cx="1917700" cy="122529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Eliminate ASD</a:t>
            </a:r>
            <a:endParaRPr lang="en-US" dirty="0"/>
          </a:p>
        </p:txBody>
      </p:sp>
      <p:sp>
        <p:nvSpPr>
          <p:cNvPr id="10" name="Process 9"/>
          <p:cNvSpPr/>
          <p:nvPr/>
        </p:nvSpPr>
        <p:spPr>
          <a:xfrm>
            <a:off x="6095162" y="5234307"/>
            <a:ext cx="1917700" cy="122529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ASD ≈ $</a:t>
            </a:r>
            <a:r>
              <a:rPr lang="en-US" dirty="0" smtClean="0"/>
              <a:t>70k</a:t>
            </a:r>
          </a:p>
          <a:p>
            <a:pPr algn="ctr"/>
            <a:r>
              <a:rPr lang="en-US" dirty="0" smtClean="0"/>
              <a:t>Powermeter ≈ $2k</a:t>
            </a:r>
            <a:endParaRPr lang="en-US" dirty="0"/>
          </a:p>
        </p:txBody>
      </p:sp>
      <p:sp>
        <p:nvSpPr>
          <p:cNvPr id="12" name="Down Arrow 11"/>
          <p:cNvSpPr/>
          <p:nvPr/>
        </p:nvSpPr>
        <p:spPr>
          <a:xfrm>
            <a:off x="1150802" y="4500039"/>
            <a:ext cx="484632" cy="3523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1150802" y="2496519"/>
            <a:ext cx="484632" cy="3523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6200000">
            <a:off x="2635935" y="5669356"/>
            <a:ext cx="484632" cy="3523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rot="16200000">
            <a:off x="5500451" y="5669355"/>
            <a:ext cx="484632" cy="3523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7943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pPr algn="ctr"/>
            <a:r>
              <a:rPr lang="en-US" dirty="0" smtClean="0">
                <a:latin typeface="Calibri"/>
                <a:cs typeface="Calibri"/>
              </a:rPr>
              <a:t>Solar and Lunar for Absolute Reflectance Imaging Spectroradiometer (SOLARIS)</a:t>
            </a:r>
            <a:endParaRPr lang="en-US" dirty="0">
              <a:latin typeface="Calibri"/>
              <a:cs typeface="Calibri"/>
            </a:endParaRPr>
          </a:p>
        </p:txBody>
      </p:sp>
      <p:sp>
        <p:nvSpPr>
          <p:cNvPr id="3" name="Subtitle 2"/>
          <p:cNvSpPr>
            <a:spLocks noGrp="1"/>
          </p:cNvSpPr>
          <p:nvPr>
            <p:ph type="subTitle" idx="1"/>
          </p:nvPr>
        </p:nvSpPr>
        <p:spPr>
          <a:xfrm>
            <a:off x="1371600" y="3009900"/>
            <a:ext cx="6400800" cy="1752600"/>
          </a:xfrm>
        </p:spPr>
        <p:txBody>
          <a:bodyPr/>
          <a:lstStyle/>
          <a:p>
            <a:r>
              <a:rPr lang="en-US" dirty="0" smtClean="0"/>
              <a:t>Rachel Hetlyn, Boston University</a:t>
            </a:r>
          </a:p>
          <a:p>
            <a:r>
              <a:rPr lang="en-US" dirty="0" smtClean="0"/>
              <a:t>August 1, 2012</a:t>
            </a:r>
          </a:p>
          <a:p>
            <a:endParaRPr lang="en-US" dirty="0"/>
          </a:p>
        </p:txBody>
      </p:sp>
      <p:pic>
        <p:nvPicPr>
          <p:cNvPr id="4" name="Picture 3"/>
          <p:cNvPicPr>
            <a:picLocks noChangeAspect="1"/>
          </p:cNvPicPr>
          <p:nvPr/>
        </p:nvPicPr>
        <p:blipFill>
          <a:blip r:embed="rId2"/>
          <a:stretch>
            <a:fillRect/>
          </a:stretch>
        </p:blipFill>
        <p:spPr>
          <a:xfrm>
            <a:off x="254000" y="3911600"/>
            <a:ext cx="2235200" cy="2311400"/>
          </a:xfrm>
          <a:prstGeom prst="rect">
            <a:avLst/>
          </a:prstGeom>
        </p:spPr>
      </p:pic>
      <p:pic>
        <p:nvPicPr>
          <p:cNvPr id="5" name="Picture 4"/>
          <p:cNvPicPr>
            <a:picLocks noChangeAspect="1"/>
          </p:cNvPicPr>
          <p:nvPr/>
        </p:nvPicPr>
        <p:blipFill>
          <a:blip r:embed="rId3"/>
          <a:stretch>
            <a:fillRect/>
          </a:stretch>
        </p:blipFill>
        <p:spPr>
          <a:xfrm>
            <a:off x="6264138" y="3911600"/>
            <a:ext cx="2533923" cy="217507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2643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92499" y="0"/>
            <a:ext cx="6019799" cy="806378"/>
          </a:xfrm>
        </p:spPr>
        <p:txBody>
          <a:bodyPr/>
          <a:lstStyle/>
          <a:p>
            <a:r>
              <a:rPr lang="en-US" dirty="0" smtClean="0"/>
              <a:t>What is SOLARIS?</a:t>
            </a:r>
            <a:endParaRPr lang="en-US" dirty="0"/>
          </a:p>
        </p:txBody>
      </p:sp>
      <p:sp>
        <p:nvSpPr>
          <p:cNvPr id="3" name="Content Placeholder 2"/>
          <p:cNvSpPr>
            <a:spLocks noGrp="1"/>
          </p:cNvSpPr>
          <p:nvPr>
            <p:ph idx="1"/>
          </p:nvPr>
        </p:nvSpPr>
        <p:spPr>
          <a:xfrm>
            <a:off x="135467" y="973668"/>
            <a:ext cx="4436533" cy="5554132"/>
          </a:xfrm>
        </p:spPr>
        <p:txBody>
          <a:bodyPr>
            <a:normAutofit lnSpcReduction="10000"/>
          </a:bodyPr>
          <a:lstStyle/>
          <a:p>
            <a:r>
              <a:rPr lang="en-US" dirty="0" smtClean="0"/>
              <a:t>Climate Absolute Radiance and Refractivity Observatory (CLARREO)</a:t>
            </a:r>
          </a:p>
          <a:p>
            <a:r>
              <a:rPr lang="en-US" dirty="0" smtClean="0"/>
              <a:t>Calibration Demonstrator System (CDS)</a:t>
            </a:r>
          </a:p>
          <a:p>
            <a:pPr lvl="1"/>
            <a:r>
              <a:rPr lang="en-US" dirty="0" smtClean="0"/>
              <a:t>Thermal control of attenuators</a:t>
            </a:r>
          </a:p>
          <a:p>
            <a:pPr lvl="1"/>
            <a:r>
              <a:rPr lang="en-US" dirty="0" smtClean="0"/>
              <a:t>Design and production of optics</a:t>
            </a:r>
          </a:p>
          <a:p>
            <a:pPr lvl="1"/>
            <a:r>
              <a:rPr lang="en-US" dirty="0" smtClean="0"/>
              <a:t>Depolarizer technology</a:t>
            </a:r>
          </a:p>
          <a:p>
            <a:endParaRPr lang="en-US" dirty="0"/>
          </a:p>
        </p:txBody>
      </p:sp>
      <p:pic>
        <p:nvPicPr>
          <p:cNvPr id="4" name="Picture 2"/>
          <p:cNvPicPr>
            <a:picLocks noChangeAspect="1" noChangeArrowheads="1"/>
          </p:cNvPicPr>
          <p:nvPr/>
        </p:nvPicPr>
        <p:blipFill>
          <a:blip r:embed="rId3"/>
          <a:srcRect/>
          <a:stretch>
            <a:fillRect/>
          </a:stretch>
        </p:blipFill>
        <p:spPr bwMode="auto">
          <a:xfrm>
            <a:off x="4682544" y="973668"/>
            <a:ext cx="4166412" cy="5554132"/>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2647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41699" y="0"/>
            <a:ext cx="6019799" cy="806378"/>
          </a:xfrm>
        </p:spPr>
        <p:txBody>
          <a:bodyPr/>
          <a:lstStyle/>
          <a:p>
            <a:r>
              <a:rPr lang="en-US" dirty="0" smtClean="0"/>
              <a:t>Objectives</a:t>
            </a:r>
            <a:endParaRPr lang="en-US" dirty="0"/>
          </a:p>
        </p:txBody>
      </p:sp>
      <p:sp>
        <p:nvSpPr>
          <p:cNvPr id="3" name="Content Placeholder 2"/>
          <p:cNvSpPr>
            <a:spLocks noGrp="1"/>
          </p:cNvSpPr>
          <p:nvPr>
            <p:ph idx="1"/>
          </p:nvPr>
        </p:nvSpPr>
        <p:spPr>
          <a:xfrm>
            <a:off x="5102729" y="973668"/>
            <a:ext cx="3871937" cy="5554132"/>
          </a:xfrm>
        </p:spPr>
        <p:txBody>
          <a:bodyPr>
            <a:normAutofit fontScale="92500"/>
          </a:bodyPr>
          <a:lstStyle/>
          <a:p>
            <a:r>
              <a:rPr lang="en-US" dirty="0" smtClean="0"/>
              <a:t>Thermal control proven </a:t>
            </a:r>
          </a:p>
          <a:p>
            <a:r>
              <a:rPr lang="en-US" dirty="0" smtClean="0"/>
              <a:t>Test prelaunch calibration methods </a:t>
            </a:r>
          </a:p>
          <a:p>
            <a:pPr lvl="1"/>
            <a:r>
              <a:rPr lang="en-US" dirty="0" smtClean="0"/>
              <a:t>Spectral Irradiance and Radiance Calibrations Using Uniform Spheres (SIRCUS)</a:t>
            </a:r>
          </a:p>
          <a:p>
            <a:pPr lvl="1"/>
            <a:r>
              <a:rPr lang="en-US" dirty="0" smtClean="0"/>
              <a:t>Analytical Spectral Device (ASD)</a:t>
            </a:r>
          </a:p>
          <a:p>
            <a:pPr lvl="1"/>
            <a:r>
              <a:rPr lang="en-US" dirty="0" smtClean="0"/>
              <a:t>Transfer Radiometers</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209177" y="1641756"/>
            <a:ext cx="4893552" cy="420117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Analytical Spectral Device (ASD)</a:t>
            </a:r>
            <a:endParaRPr lang="en-US" dirty="0"/>
          </a:p>
        </p:txBody>
      </p:sp>
      <p:sp>
        <p:nvSpPr>
          <p:cNvPr id="3" name="Content Placeholder 2"/>
          <p:cNvSpPr>
            <a:spLocks noGrp="1"/>
          </p:cNvSpPr>
          <p:nvPr>
            <p:ph idx="1"/>
          </p:nvPr>
        </p:nvSpPr>
        <p:spPr>
          <a:xfrm>
            <a:off x="4724399" y="2527300"/>
            <a:ext cx="4250267" cy="2501900"/>
          </a:xfrm>
        </p:spPr>
        <p:txBody>
          <a:bodyPr>
            <a:normAutofit/>
          </a:bodyPr>
          <a:lstStyle/>
          <a:p>
            <a:r>
              <a:rPr lang="en-US" sz="2800" dirty="0" smtClean="0"/>
              <a:t>Field spectroradiometer</a:t>
            </a:r>
          </a:p>
          <a:p>
            <a:r>
              <a:rPr lang="en-US" sz="2800" dirty="0" smtClean="0"/>
              <a:t>350-2500 nm</a:t>
            </a:r>
          </a:p>
          <a:p>
            <a:r>
              <a:rPr lang="en-US" sz="2800" dirty="0" smtClean="0"/>
              <a:t>8°, 18°, and 25° FOV</a:t>
            </a:r>
            <a:endParaRPr lang="en-US" sz="2800" dirty="0"/>
          </a:p>
        </p:txBody>
      </p:sp>
      <p:pic>
        <p:nvPicPr>
          <p:cNvPr id="4" name="Picture 2"/>
          <p:cNvPicPr>
            <a:picLocks noChangeAspect="1" noChangeArrowheads="1"/>
          </p:cNvPicPr>
          <p:nvPr/>
        </p:nvPicPr>
        <p:blipFill>
          <a:blip r:embed="rId3"/>
          <a:srcRect/>
          <a:stretch>
            <a:fillRect/>
          </a:stretch>
        </p:blipFill>
        <p:spPr bwMode="auto">
          <a:xfrm>
            <a:off x="107550" y="2027238"/>
            <a:ext cx="4464450" cy="33489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54399" y="0"/>
            <a:ext cx="6019799" cy="806378"/>
          </a:xfrm>
        </p:spPr>
        <p:txBody>
          <a:bodyPr>
            <a:noAutofit/>
          </a:bodyPr>
          <a:lstStyle/>
          <a:p>
            <a:r>
              <a:rPr lang="en-US" sz="3100" dirty="0" smtClean="0"/>
              <a:t>Thermoelectric Cooling (TEC)/</a:t>
            </a:r>
            <a:br>
              <a:rPr lang="en-US" sz="3100" dirty="0" smtClean="0"/>
            </a:br>
            <a:r>
              <a:rPr lang="en-US" sz="3100" dirty="0" smtClean="0"/>
              <a:t>Detector Cooling</a:t>
            </a:r>
            <a:endParaRPr lang="en-US" sz="3100" dirty="0"/>
          </a:p>
        </p:txBody>
      </p:sp>
      <p:sp>
        <p:nvSpPr>
          <p:cNvPr id="3" name="Content Placeholder 2"/>
          <p:cNvSpPr>
            <a:spLocks noGrp="1"/>
          </p:cNvSpPr>
          <p:nvPr>
            <p:ph idx="1"/>
          </p:nvPr>
        </p:nvSpPr>
        <p:spPr>
          <a:xfrm>
            <a:off x="135467" y="973668"/>
            <a:ext cx="4436533" cy="5554132"/>
          </a:xfrm>
        </p:spPr>
        <p:txBody>
          <a:bodyPr/>
          <a:lstStyle/>
          <a:p>
            <a:endParaRPr lang="en-US" dirty="0"/>
          </a:p>
        </p:txBody>
      </p:sp>
      <p:pic>
        <p:nvPicPr>
          <p:cNvPr id="4" name="Picture 3"/>
          <p:cNvPicPr>
            <a:picLocks noChangeAspect="1" noChangeArrowheads="1"/>
          </p:cNvPicPr>
          <p:nvPr/>
        </p:nvPicPr>
        <p:blipFill>
          <a:blip r:embed="rId3"/>
          <a:srcRect/>
          <a:stretch>
            <a:fillRect/>
          </a:stretch>
        </p:blipFill>
        <p:spPr bwMode="auto">
          <a:xfrm>
            <a:off x="135468" y="973668"/>
            <a:ext cx="4436532" cy="3328051"/>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4572000" y="973669"/>
            <a:ext cx="4427300" cy="3321123"/>
          </a:xfrm>
          <a:prstGeom prst="rect">
            <a:avLst/>
          </a:prstGeom>
          <a:noFill/>
          <a:ln w="9525">
            <a:noFill/>
            <a:miter lim="800000"/>
            <a:headEnd/>
            <a:tailEnd/>
          </a:ln>
          <a:effectLst/>
        </p:spPr>
      </p:pic>
      <p:pic>
        <p:nvPicPr>
          <p:cNvPr id="6" name="Picture 3"/>
          <p:cNvPicPr>
            <a:picLocks noChangeAspect="1" noChangeArrowheads="1"/>
          </p:cNvPicPr>
          <p:nvPr/>
        </p:nvPicPr>
        <p:blipFill>
          <a:blip r:embed="rId5"/>
          <a:srcRect/>
          <a:stretch>
            <a:fillRect/>
          </a:stretch>
        </p:blipFill>
        <p:spPr bwMode="auto">
          <a:xfrm>
            <a:off x="1957493" y="4482353"/>
            <a:ext cx="5229013" cy="2139576"/>
          </a:xfrm>
          <a:prstGeom prst="rect">
            <a:avLst/>
          </a:prstGeom>
          <a:noFill/>
          <a:ln w="9525">
            <a:noFill/>
            <a:miter lim="800000"/>
            <a:headEnd/>
            <a:tailEnd/>
          </a:ln>
          <a:effectLst/>
        </p:spPr>
      </p:pic>
      <p:pic>
        <p:nvPicPr>
          <p:cNvPr id="7" name="Picture 4"/>
          <p:cNvPicPr>
            <a:picLocks noChangeAspect="1" noChangeArrowheads="1"/>
          </p:cNvPicPr>
          <p:nvPr/>
        </p:nvPicPr>
        <p:blipFill>
          <a:blip r:embed="rId6"/>
          <a:srcRect/>
          <a:stretch>
            <a:fillRect/>
          </a:stretch>
        </p:blipFill>
        <p:spPr bwMode="auto">
          <a:xfrm rot="5400000">
            <a:off x="6894406" y="4742329"/>
            <a:ext cx="2171700" cy="1587500"/>
          </a:xfrm>
          <a:prstGeom prst="rect">
            <a:avLst/>
          </a:prstGeom>
          <a:noFill/>
          <a:ln w="9525">
            <a:noFill/>
            <a:miter lim="800000"/>
            <a:headEnd/>
            <a:tailEnd/>
          </a:ln>
          <a:effectLst/>
        </p:spPr>
      </p:pic>
      <p:pic>
        <p:nvPicPr>
          <p:cNvPr id="17410" name="Picture 2"/>
          <p:cNvPicPr>
            <a:picLocks noChangeAspect="1" noChangeArrowheads="1"/>
          </p:cNvPicPr>
          <p:nvPr/>
        </p:nvPicPr>
        <p:blipFill>
          <a:blip r:embed="rId7"/>
          <a:srcRect/>
          <a:stretch>
            <a:fillRect/>
          </a:stretch>
        </p:blipFill>
        <p:spPr bwMode="auto">
          <a:xfrm rot="2729294">
            <a:off x="3981674" y="2220393"/>
            <a:ext cx="1180652" cy="11851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41699" y="0"/>
            <a:ext cx="6019799" cy="806378"/>
          </a:xfrm>
        </p:spPr>
        <p:txBody>
          <a:bodyPr>
            <a:normAutofit fontScale="90000"/>
          </a:bodyPr>
          <a:lstStyle/>
          <a:p>
            <a:r>
              <a:rPr lang="en-US" dirty="0" smtClean="0"/>
              <a:t>SOLARIS/SIRCUS Measurements</a:t>
            </a:r>
            <a:endParaRPr lang="en-US" dirty="0"/>
          </a:p>
        </p:txBody>
      </p:sp>
      <p:pic>
        <p:nvPicPr>
          <p:cNvPr id="4" name="Picture 2"/>
          <p:cNvPicPr>
            <a:picLocks noChangeAspect="1" noChangeArrowheads="1"/>
          </p:cNvPicPr>
          <p:nvPr/>
        </p:nvPicPr>
        <p:blipFill>
          <a:blip r:embed="rId3"/>
          <a:srcRect/>
          <a:stretch>
            <a:fillRect/>
          </a:stretch>
        </p:blipFill>
        <p:spPr bwMode="auto">
          <a:xfrm>
            <a:off x="325967" y="973668"/>
            <a:ext cx="4081069" cy="5440362"/>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4775200" y="973668"/>
            <a:ext cx="4114800" cy="5485328"/>
          </a:xfrm>
          <a:prstGeom prst="rect">
            <a:avLst/>
          </a:prstGeom>
          <a:noFill/>
          <a:ln w="9525">
            <a:noFill/>
            <a:miter lim="800000"/>
            <a:headEnd/>
            <a:tailEnd/>
          </a:ln>
          <a:effectLst/>
        </p:spPr>
      </p:pic>
      <p:sp>
        <p:nvSpPr>
          <p:cNvPr id="3" name="TextBox 2"/>
          <p:cNvSpPr txBox="1"/>
          <p:nvPr/>
        </p:nvSpPr>
        <p:spPr>
          <a:xfrm>
            <a:off x="3499034" y="5003800"/>
            <a:ext cx="2761543" cy="1200328"/>
          </a:xfrm>
          <a:prstGeom prst="rect">
            <a:avLst/>
          </a:prstGeom>
          <a:noFill/>
        </p:spPr>
        <p:txBody>
          <a:bodyPr wrap="none" rtlCol="0">
            <a:spAutoFit/>
          </a:bodyPr>
          <a:lstStyle/>
          <a:p>
            <a:pPr algn="r"/>
            <a:r>
              <a:rPr lang="en-US" sz="2400" b="1" dirty="0" smtClean="0">
                <a:effectLst>
                  <a:glow rad="228600">
                    <a:schemeClr val="bg1">
                      <a:alpha val="75000"/>
                    </a:schemeClr>
                  </a:glow>
                </a:effectLst>
              </a:rPr>
              <a:t>SOLARIS</a:t>
            </a:r>
          </a:p>
          <a:p>
            <a:pPr algn="r"/>
            <a:r>
              <a:rPr lang="en-US" sz="2400" b="1" dirty="0" smtClean="0">
                <a:effectLst>
                  <a:glow rad="228600">
                    <a:schemeClr val="bg1">
                      <a:alpha val="75000"/>
                    </a:schemeClr>
                  </a:glow>
                </a:effectLst>
              </a:rPr>
              <a:t>Transfer radiometer</a:t>
            </a:r>
          </a:p>
          <a:p>
            <a:pPr algn="r"/>
            <a:r>
              <a:rPr lang="en-US" sz="2400" b="1" dirty="0" smtClean="0">
                <a:effectLst>
                  <a:glow rad="228600">
                    <a:schemeClr val="bg1">
                      <a:alpha val="75000"/>
                    </a:schemeClr>
                  </a:glow>
                </a:effectLst>
              </a:rPr>
              <a:t>ASD </a:t>
            </a:r>
            <a:r>
              <a:rPr lang="en-US" sz="2400" b="1" dirty="0" err="1" smtClean="0">
                <a:effectLst>
                  <a:glow rad="228600">
                    <a:schemeClr val="bg1">
                      <a:alpha val="75000"/>
                    </a:schemeClr>
                  </a:glow>
                </a:effectLst>
              </a:rPr>
              <a:t>foreoptic</a:t>
            </a:r>
            <a:endParaRPr lang="en-US" sz="2400" b="1" dirty="0">
              <a:effectLst>
                <a:glow rad="228600">
                  <a:schemeClr val="bg1">
                    <a:alpha val="75000"/>
                  </a:schemeClr>
                </a:glow>
              </a:effectLst>
            </a:endParaRPr>
          </a:p>
        </p:txBody>
      </p:sp>
      <p:cxnSp>
        <p:nvCxnSpPr>
          <p:cNvPr id="7" name="Straight Arrow Connector 6"/>
          <p:cNvCxnSpPr/>
          <p:nvPr/>
        </p:nvCxnSpPr>
        <p:spPr>
          <a:xfrm flipV="1">
            <a:off x="6260577" y="2540000"/>
            <a:ext cx="305323" cy="2705100"/>
          </a:xfrm>
          <a:prstGeom prst="straightConnector1">
            <a:avLst/>
          </a:prstGeom>
          <a:ln w="57150" cmpd="sng">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V="1">
            <a:off x="6260577" y="3810000"/>
            <a:ext cx="597423" cy="1816100"/>
          </a:xfrm>
          <a:prstGeom prst="straightConnector1">
            <a:avLst/>
          </a:prstGeom>
          <a:ln w="57150" cmpd="sng">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6260577" y="3086100"/>
            <a:ext cx="1448323" cy="2984500"/>
          </a:xfrm>
          <a:prstGeom prst="straightConnector1">
            <a:avLst/>
          </a:prstGeom>
          <a:ln w="57150" cmpd="sng">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41699" y="0"/>
            <a:ext cx="6019799" cy="806378"/>
          </a:xfrm>
        </p:spPr>
        <p:txBody>
          <a:bodyPr/>
          <a:lstStyle/>
          <a:p>
            <a:r>
              <a:rPr lang="en-US" dirty="0" smtClean="0"/>
              <a:t>Integrating Sphere/SIRCUS</a:t>
            </a:r>
            <a:endParaRPr lang="en-US" dirty="0"/>
          </a:p>
        </p:txBody>
      </p:sp>
      <p:sp>
        <p:nvSpPr>
          <p:cNvPr id="3" name="Content Placeholder 2"/>
          <p:cNvSpPr>
            <a:spLocks noGrp="1"/>
          </p:cNvSpPr>
          <p:nvPr>
            <p:ph idx="1"/>
          </p:nvPr>
        </p:nvSpPr>
        <p:spPr>
          <a:xfrm>
            <a:off x="4813300" y="2120900"/>
            <a:ext cx="4402667" cy="5554132"/>
          </a:xfrm>
        </p:spPr>
        <p:txBody>
          <a:bodyPr/>
          <a:lstStyle/>
          <a:p>
            <a:r>
              <a:rPr lang="en-US" dirty="0" smtClean="0"/>
              <a:t>Spectral irradiance and radiance </a:t>
            </a:r>
            <a:r>
              <a:rPr lang="en-US" dirty="0" err="1" smtClean="0"/>
              <a:t>responsivity</a:t>
            </a:r>
            <a:r>
              <a:rPr lang="en-US" dirty="0" smtClean="0"/>
              <a:t> calibrations using uniform sources (SIRCUS)</a:t>
            </a:r>
          </a:p>
          <a:p>
            <a:endParaRPr lang="en-US" dirty="0"/>
          </a:p>
        </p:txBody>
      </p:sp>
      <p:pic>
        <p:nvPicPr>
          <p:cNvPr id="4" name="Picture 2"/>
          <p:cNvPicPr>
            <a:picLocks noChangeAspect="1" noChangeArrowheads="1"/>
          </p:cNvPicPr>
          <p:nvPr/>
        </p:nvPicPr>
        <p:blipFill>
          <a:blip r:embed="rId3"/>
          <a:srcRect/>
          <a:stretch>
            <a:fillRect/>
          </a:stretch>
        </p:blipFill>
        <p:spPr bwMode="auto">
          <a:xfrm>
            <a:off x="160929" y="1873659"/>
            <a:ext cx="4652371" cy="3489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54399" y="0"/>
            <a:ext cx="6019799" cy="806378"/>
          </a:xfrm>
        </p:spPr>
        <p:txBody>
          <a:bodyPr/>
          <a:lstStyle/>
          <a:p>
            <a:r>
              <a:rPr lang="en-US" dirty="0" smtClean="0"/>
              <a:t>Results</a:t>
            </a:r>
            <a:endParaRPr lang="en-US" dirty="0"/>
          </a:p>
        </p:txBody>
      </p:sp>
      <p:pic>
        <p:nvPicPr>
          <p:cNvPr id="4" name="Picture 3"/>
          <p:cNvPicPr>
            <a:picLocks noChangeAspect="1"/>
          </p:cNvPicPr>
          <p:nvPr/>
        </p:nvPicPr>
        <p:blipFill>
          <a:blip r:embed="rId3"/>
          <a:stretch>
            <a:fillRect/>
          </a:stretch>
        </p:blipFill>
        <p:spPr>
          <a:xfrm>
            <a:off x="533400" y="1460500"/>
            <a:ext cx="8077200" cy="4813300"/>
          </a:xfrm>
          <a:prstGeom prst="rect">
            <a:avLst/>
          </a:prstGeom>
        </p:spPr>
      </p:pic>
      <p:sp>
        <p:nvSpPr>
          <p:cNvPr id="5" name="TextBox 4"/>
          <p:cNvSpPr txBox="1"/>
          <p:nvPr/>
        </p:nvSpPr>
        <p:spPr>
          <a:xfrm>
            <a:off x="4178300" y="3105834"/>
            <a:ext cx="2908300" cy="646331"/>
          </a:xfrm>
          <a:prstGeom prst="rect">
            <a:avLst/>
          </a:prstGeom>
          <a:noFill/>
        </p:spPr>
        <p:txBody>
          <a:bodyPr wrap="square" rtlCol="0">
            <a:spAutoFit/>
          </a:bodyPr>
          <a:lstStyle/>
          <a:p>
            <a:r>
              <a:rPr lang="en-US" dirty="0" err="1" smtClean="0"/>
              <a:t>λ</a:t>
            </a:r>
            <a:r>
              <a:rPr lang="en-US" dirty="0" smtClean="0"/>
              <a:t> = 398.73870 nm</a:t>
            </a:r>
          </a:p>
          <a:p>
            <a:r>
              <a:rPr lang="en-US" dirty="0" smtClean="0"/>
              <a:t>S = 0.0016324742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41699" y="0"/>
            <a:ext cx="6019799" cy="806378"/>
          </a:xfrm>
        </p:spPr>
        <p:txBody>
          <a:bodyPr/>
          <a:lstStyle/>
          <a:p>
            <a:r>
              <a:rPr lang="en-US" dirty="0" smtClean="0"/>
              <a:t>Results</a:t>
            </a:r>
            <a:endParaRPr lang="en-US" dirty="0"/>
          </a:p>
        </p:txBody>
      </p:sp>
      <p:pic>
        <p:nvPicPr>
          <p:cNvPr id="5" name="Picture 4"/>
          <p:cNvPicPr>
            <a:picLocks noChangeAspect="1"/>
          </p:cNvPicPr>
          <p:nvPr/>
        </p:nvPicPr>
        <p:blipFill>
          <a:blip r:embed="rId4"/>
          <a:stretch>
            <a:fillRect/>
          </a:stretch>
        </p:blipFill>
        <p:spPr>
          <a:xfrm>
            <a:off x="0" y="973669"/>
            <a:ext cx="4609324" cy="2810932"/>
          </a:xfrm>
          <a:prstGeom prst="rect">
            <a:avLst/>
          </a:prstGeom>
        </p:spPr>
      </p:pic>
      <p:pic>
        <p:nvPicPr>
          <p:cNvPr id="6" name="Picture 5"/>
          <p:cNvPicPr>
            <a:picLocks noChangeAspect="1"/>
          </p:cNvPicPr>
          <p:nvPr/>
        </p:nvPicPr>
        <p:blipFill>
          <a:blip r:embed="rId5"/>
          <a:stretch>
            <a:fillRect/>
          </a:stretch>
        </p:blipFill>
        <p:spPr>
          <a:xfrm>
            <a:off x="4402667" y="3784601"/>
            <a:ext cx="4572000" cy="2856530"/>
          </a:xfrm>
          <a:prstGeom prst="rect">
            <a:avLst/>
          </a:prstGeom>
        </p:spPr>
      </p:pic>
      <p:sp>
        <p:nvSpPr>
          <p:cNvPr id="7" name="TextBox 6"/>
          <p:cNvSpPr txBox="1"/>
          <p:nvPr/>
        </p:nvSpPr>
        <p:spPr>
          <a:xfrm>
            <a:off x="5049591" y="1320800"/>
            <a:ext cx="3925076" cy="1477328"/>
          </a:xfrm>
          <a:prstGeom prst="rect">
            <a:avLst/>
          </a:prstGeom>
          <a:noFill/>
        </p:spPr>
        <p:txBody>
          <a:bodyPr wrap="square" rtlCol="0">
            <a:spAutoFit/>
          </a:bodyPr>
          <a:lstStyle/>
          <a:p>
            <a:r>
              <a:rPr lang="en-US" dirty="0" smtClean="0"/>
              <a:t>Spectral Radiometric Calibration of the power meter using the ASD:</a:t>
            </a:r>
          </a:p>
          <a:p>
            <a:endParaRPr lang="en-US" dirty="0" smtClean="0"/>
          </a:p>
          <a:p>
            <a:endParaRPr lang="en-US" dirty="0" smtClean="0"/>
          </a:p>
          <a:p>
            <a:endParaRPr lang="en-US" dirty="0"/>
          </a:p>
        </p:txBody>
      </p:sp>
      <p:graphicFrame>
        <p:nvGraphicFramePr>
          <p:cNvPr id="21506"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51938056"/>
              </p:ext>
            </p:extLst>
          </p:nvPr>
        </p:nvGraphicFramePr>
        <p:xfrm>
          <a:off x="5308600" y="2047120"/>
          <a:ext cx="2382026" cy="810380"/>
        </p:xfrm>
        <a:graphic>
          <a:graphicData uri="http://schemas.openxmlformats.org/presentationml/2006/ole">
            <p:oleObj spid="_x0000_s21517" name="Equation" r:id="rId6" imgW="1219200" imgH="4191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559</TotalTime>
  <Words>1589</Words>
  <Application>Microsoft Macintosh PowerPoint</Application>
  <PresentationFormat>On-screen Show (4:3)</PresentationFormat>
  <Paragraphs>88</Paragraphs>
  <Slides>13</Slides>
  <Notes>11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Solar and Lunar for Absolute Reflectance Imaging Spectroradiometer (SOLARIS)</vt:lpstr>
      <vt:lpstr>What is SOLARIS?</vt:lpstr>
      <vt:lpstr>Objectives</vt:lpstr>
      <vt:lpstr>Analytical Spectral Device (ASD)</vt:lpstr>
      <vt:lpstr>Thermoelectric Cooling (TEC)/ Detector Cooling</vt:lpstr>
      <vt:lpstr>SOLARIS/SIRCUS Measurements</vt:lpstr>
      <vt:lpstr>Integrating Sphere/SIRCUS</vt:lpstr>
      <vt:lpstr>Results</vt:lpstr>
      <vt:lpstr>Results</vt:lpstr>
      <vt:lpstr>Results</vt:lpstr>
      <vt:lpstr>Discussion</vt:lpstr>
      <vt:lpstr>Discussion</vt:lpstr>
      <vt:lpstr>Solar and Lunar for Absolute Reflectance Imaging Spectroradiometer (SOLARIS)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McCorkel</dc:creator>
  <cp:lastModifiedBy>Rachel Hetlyn</cp:lastModifiedBy>
  <cp:revision>23</cp:revision>
  <dcterms:created xsi:type="dcterms:W3CDTF">2012-07-30T12:38:59Z</dcterms:created>
  <dcterms:modified xsi:type="dcterms:W3CDTF">2012-07-30T17:02:37Z</dcterms:modified>
</cp:coreProperties>
</file>